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hyperlink" Target="http://ichigojam.net/IchigoJam.html" TargetMode="Externa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67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Relationship Id="rId3" Type="http://schemas.openxmlformats.org/officeDocument/2006/relationships/hyperlink" Target="https://www.youtube.com/watch?v=imF5dVk2i1M" TargetMode="External"/><Relationship Id="rId4" Type="http://schemas.openxmlformats.org/officeDocument/2006/relationships/image" Target="../media/image20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1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2.png"/><Relationship Id="rId4" Type="http://schemas.openxmlformats.org/officeDocument/2006/relationships/image" Target="../media/image21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.tif"/><Relationship Id="rId5" Type="http://schemas.openxmlformats.org/officeDocument/2006/relationships/image" Target="../media/image78.png"/><Relationship Id="rId6" Type="http://schemas.openxmlformats.org/officeDocument/2006/relationships/image" Target="../media/image22.tif"/><Relationship Id="rId7" Type="http://schemas.openxmlformats.org/officeDocument/2006/relationships/image" Target="../media/image2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1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4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4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tif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8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8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9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3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39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23.png"/><Relationship Id="rId9" Type="http://schemas.openxmlformats.org/officeDocument/2006/relationships/image" Target="../media/image51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はんだづけ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はじめてのはんだづけ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＆プログラミング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0" y="3283975"/>
            <a:ext cx="12832220" cy="4641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くみたてよう"/>
          <p:cNvSpPr txBox="1"/>
          <p:nvPr/>
        </p:nvSpPr>
        <p:spPr>
          <a:xfrm>
            <a:off x="-359244" y="850900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くみたてよう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3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359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360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361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362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3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364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68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36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6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6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374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375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76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77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78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379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380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1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82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83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84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385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8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9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0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91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92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93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94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95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96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7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98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99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00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401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402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03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404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05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06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07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08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411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41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416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41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419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42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424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421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2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3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427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42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432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429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30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31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36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433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34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35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439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44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4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9" y="2136080"/>
            <a:ext cx="12701442" cy="516817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はんだづけ 4ステップ"/>
          <p:cNvSpPr txBox="1"/>
          <p:nvPr/>
        </p:nvSpPr>
        <p:spPr>
          <a:xfrm>
            <a:off x="-359244" y="630767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 4ステップ</a:t>
            </a:r>
          </a:p>
        </p:txBody>
      </p:sp>
      <p:pic>
        <p:nvPicPr>
          <p:cNvPr id="29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412" y="6653872"/>
            <a:ext cx="6677155" cy="305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448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45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453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4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479" name="IchigoJam x MixSoda (ナチュラルスタイル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MixSoda (ナチュラルスタイル)</a:t>
            </a:r>
          </a:p>
        </p:txBody>
      </p:sp>
      <p:sp>
        <p:nvSpPr>
          <p:cNvPr id="1480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  <p:pic>
        <p:nvPicPr>
          <p:cNvPr id="14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7" y="2416793"/>
            <a:ext cx="6110193" cy="487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8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8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86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748" y="1666808"/>
            <a:ext cx="10903304" cy="79318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IoT x バス / 青森市営バス"/>
          <p:cNvSpPr txBox="1"/>
          <p:nvPr/>
        </p:nvSpPr>
        <p:spPr>
          <a:xfrm>
            <a:off x="1293050" y="436033"/>
            <a:ext cx="10662286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バス / 青森市営バス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4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98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99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500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501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502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503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504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505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506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507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508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509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510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511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512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513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514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515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516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517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518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519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520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521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522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523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524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525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526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527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528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529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530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5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5681" y="-399157"/>
            <a:ext cx="14487629" cy="788246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https://www.youtube.com/watch?v=imF5dVk2i1M"/>
          <p:cNvSpPr txBox="1"/>
          <p:nvPr/>
        </p:nvSpPr>
        <p:spPr>
          <a:xfrm>
            <a:off x="2300014" y="8906933"/>
            <a:ext cx="8404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https://www.youtube.com/watch?v=imF5dVk2i1M</a:t>
            </a:r>
          </a:p>
        </p:txBody>
      </p:sp>
      <p:sp>
        <p:nvSpPr>
          <p:cNvPr id="297" name="はんだづけデモ"/>
          <p:cNvSpPr txBox="1"/>
          <p:nvPr/>
        </p:nvSpPr>
        <p:spPr>
          <a:xfrm>
            <a:off x="3778250" y="7826821"/>
            <a:ext cx="54483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はんだづけデモ</a:t>
            </a:r>
          </a:p>
        </p:txBody>
      </p:sp>
      <p:pic>
        <p:nvPicPr>
          <p:cNvPr id="29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2766" y="7586100"/>
            <a:ext cx="1938901" cy="193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537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5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39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544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5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5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552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5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55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78549" y="-21167"/>
            <a:ext cx="17961898" cy="5800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8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自作カニロボットでたたかう…"/>
          <p:cNvSpPr txBox="1"/>
          <p:nvPr/>
        </p:nvSpPr>
        <p:spPr>
          <a:xfrm>
            <a:off x="249965" y="72906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小中学生、ガニロボコン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ふくいからはじまり、全国横てんかい中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3761" y="6523986"/>
            <a:ext cx="4106914" cy="249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5" name="グループ"/>
          <p:cNvGrpSpPr/>
          <p:nvPr/>
        </p:nvGrpSpPr>
        <p:grpSpPr>
          <a:xfrm rot="5400000">
            <a:off x="8831660" y="7270348"/>
            <a:ext cx="783035" cy="1511797"/>
            <a:chOff x="0" y="0"/>
            <a:chExt cx="783034" cy="1511795"/>
          </a:xfrm>
        </p:grpSpPr>
        <p:sp>
          <p:nvSpPr>
            <p:cNvPr id="1563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6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568" name="グループ"/>
          <p:cNvGrpSpPr/>
          <p:nvPr/>
        </p:nvGrpSpPr>
        <p:grpSpPr>
          <a:xfrm>
            <a:off x="6866091" y="7925059"/>
            <a:ext cx="783036" cy="405574"/>
            <a:chOff x="0" y="0"/>
            <a:chExt cx="783034" cy="405572"/>
          </a:xfrm>
        </p:grpSpPr>
        <p:sp>
          <p:nvSpPr>
            <p:cNvPr id="1566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67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571" name="グループ"/>
          <p:cNvGrpSpPr/>
          <p:nvPr/>
        </p:nvGrpSpPr>
        <p:grpSpPr>
          <a:xfrm>
            <a:off x="6849731" y="7013417"/>
            <a:ext cx="1511797" cy="783036"/>
            <a:chOff x="0" y="0"/>
            <a:chExt cx="1511795" cy="783034"/>
          </a:xfrm>
        </p:grpSpPr>
        <p:sp>
          <p:nvSpPr>
            <p:cNvPr id="1569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70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15" name="接続の線"/>
          <p:cNvSpPr/>
          <p:nvPr/>
        </p:nvSpPr>
        <p:spPr>
          <a:xfrm>
            <a:off x="7967176" y="4789224"/>
            <a:ext cx="951984" cy="2451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26" h="21600" fill="norm" stroke="1" extrusionOk="0">
                <a:moveTo>
                  <a:pt x="6803" y="21600"/>
                </a:moveTo>
                <a:cubicBezTo>
                  <a:pt x="21600" y="18551"/>
                  <a:pt x="19332" y="1135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5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334174" y="210634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574" name="テレビ"/>
          <p:cNvSpPr txBox="1"/>
          <p:nvPr>
            <p:ph type="title"/>
          </p:nvPr>
        </p:nvSpPr>
        <p:spPr>
          <a:xfrm>
            <a:off x="246228" y="1418440"/>
            <a:ext cx="2800548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1575" name="USBキーボード"/>
          <p:cNvSpPr txBox="1"/>
          <p:nvPr/>
        </p:nvSpPr>
        <p:spPr>
          <a:xfrm>
            <a:off x="3816781" y="1294906"/>
            <a:ext cx="5886187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USBキーボード</a:t>
            </a:r>
          </a:p>
        </p:txBody>
      </p:sp>
      <p:sp>
        <p:nvSpPr>
          <p:cNvPr id="1576" name="おうちでつかおう、IchigoJam R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おうちでつかおう、IchigoJam R</a:t>
            </a:r>
          </a:p>
        </p:txBody>
      </p:sp>
      <p:sp>
        <p:nvSpPr>
          <p:cNvPr id="1577" name="線"/>
          <p:cNvSpPr/>
          <p:nvPr/>
        </p:nvSpPr>
        <p:spPr>
          <a:xfrm flipH="1">
            <a:off x="5120680" y="9191612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578" name="ON"/>
          <p:cNvSpPr txBox="1"/>
          <p:nvPr/>
        </p:nvSpPr>
        <p:spPr>
          <a:xfrm>
            <a:off x="5694746" y="8846498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616" name="接続の線"/>
          <p:cNvSpPr/>
          <p:nvPr/>
        </p:nvSpPr>
        <p:spPr>
          <a:xfrm>
            <a:off x="696916" y="5982824"/>
            <a:ext cx="422923" cy="149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87" h="21600" fill="norm" stroke="1" extrusionOk="0">
                <a:moveTo>
                  <a:pt x="17787" y="21600"/>
                </a:moveTo>
                <a:cubicBezTo>
                  <a:pt x="1155" y="19110"/>
                  <a:pt x="-3813" y="11910"/>
                  <a:pt x="288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583" name="グループ"/>
          <p:cNvGrpSpPr/>
          <p:nvPr/>
        </p:nvGrpSpPr>
        <p:grpSpPr>
          <a:xfrm>
            <a:off x="1119838" y="7145372"/>
            <a:ext cx="1620591" cy="690548"/>
            <a:chOff x="0" y="0"/>
            <a:chExt cx="1620589" cy="690547"/>
          </a:xfrm>
        </p:grpSpPr>
        <p:sp>
          <p:nvSpPr>
            <p:cNvPr id="1580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1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2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84" name="四角形"/>
          <p:cNvSpPr/>
          <p:nvPr/>
        </p:nvSpPr>
        <p:spPr>
          <a:xfrm>
            <a:off x="1563579" y="4255876"/>
            <a:ext cx="544738" cy="40557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85" name="四角形"/>
          <p:cNvSpPr/>
          <p:nvPr/>
        </p:nvSpPr>
        <p:spPr>
          <a:xfrm>
            <a:off x="197718" y="2226609"/>
            <a:ext cx="3225660" cy="216234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86" name="四角形"/>
          <p:cNvSpPr/>
          <p:nvPr/>
        </p:nvSpPr>
        <p:spPr>
          <a:xfrm>
            <a:off x="430816" y="2438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91" name="グループ"/>
          <p:cNvGrpSpPr/>
          <p:nvPr/>
        </p:nvGrpSpPr>
        <p:grpSpPr>
          <a:xfrm rot="5400000">
            <a:off x="10445272" y="7156225"/>
            <a:ext cx="1094232" cy="1740042"/>
            <a:chOff x="0" y="0"/>
            <a:chExt cx="1094231" cy="1740041"/>
          </a:xfrm>
        </p:grpSpPr>
        <p:sp>
          <p:nvSpPr>
            <p:cNvPr id="1587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8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9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0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92" name="②コンポジットケーブル…"/>
          <p:cNvSpPr txBox="1"/>
          <p:nvPr/>
        </p:nvSpPr>
        <p:spPr>
          <a:xfrm>
            <a:off x="1318418" y="5527518"/>
            <a:ext cx="3568701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②コンポジットケーブル</a:t>
            </a:r>
          </a:p>
          <a:p>
            <a:pPr>
              <a:defRPr sz="2500"/>
            </a:pPr>
            <a:r>
              <a:t>110円 @ DAISO</a:t>
            </a:r>
          </a:p>
        </p:txBody>
      </p:sp>
      <p:grpSp>
        <p:nvGrpSpPr>
          <p:cNvPr id="1596" name="グループ"/>
          <p:cNvGrpSpPr/>
          <p:nvPr/>
        </p:nvGrpSpPr>
        <p:grpSpPr>
          <a:xfrm rot="16200000">
            <a:off x="11672361" y="7640615"/>
            <a:ext cx="1484853" cy="771262"/>
            <a:chOff x="0" y="0"/>
            <a:chExt cx="1484852" cy="771260"/>
          </a:xfrm>
        </p:grpSpPr>
        <p:sp>
          <p:nvSpPr>
            <p:cNvPr id="1593" name="角丸四角形"/>
            <p:cNvSpPr/>
            <p:nvPr/>
          </p:nvSpPr>
          <p:spPr>
            <a:xfrm>
              <a:off x="0" y="0"/>
              <a:ext cx="1484853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17" name="接続の線"/>
          <p:cNvSpPr/>
          <p:nvPr/>
        </p:nvSpPr>
        <p:spPr>
          <a:xfrm>
            <a:off x="7649126" y="8065313"/>
            <a:ext cx="818253" cy="4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01" name="グループ"/>
          <p:cNvGrpSpPr/>
          <p:nvPr/>
        </p:nvGrpSpPr>
        <p:grpSpPr>
          <a:xfrm rot="16200000">
            <a:off x="-125814" y="5603394"/>
            <a:ext cx="1620591" cy="690548"/>
            <a:chOff x="0" y="0"/>
            <a:chExt cx="1620589" cy="690547"/>
          </a:xfrm>
        </p:grpSpPr>
        <p:sp>
          <p:nvSpPr>
            <p:cNvPr id="1598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0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02" name="四角形"/>
          <p:cNvSpPr/>
          <p:nvPr/>
        </p:nvSpPr>
        <p:spPr>
          <a:xfrm>
            <a:off x="194733" y="4277406"/>
            <a:ext cx="3225659" cy="74985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09" name="グループ"/>
          <p:cNvGrpSpPr/>
          <p:nvPr/>
        </p:nvGrpSpPr>
        <p:grpSpPr>
          <a:xfrm>
            <a:off x="402120" y="4407228"/>
            <a:ext cx="1643156" cy="490215"/>
            <a:chOff x="0" y="0"/>
            <a:chExt cx="1643155" cy="490213"/>
          </a:xfrm>
        </p:grpSpPr>
        <p:sp>
          <p:nvSpPr>
            <p:cNvPr id="1603" name="円形"/>
            <p:cNvSpPr/>
            <p:nvPr/>
          </p:nvSpPr>
          <p:spPr>
            <a:xfrm>
              <a:off x="0" y="0"/>
              <a:ext cx="490214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4" name="円形"/>
            <p:cNvSpPr/>
            <p:nvPr/>
          </p:nvSpPr>
          <p:spPr>
            <a:xfrm>
              <a:off x="79507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5" name="円形"/>
            <p:cNvSpPr/>
            <p:nvPr/>
          </p:nvSpPr>
          <p:spPr>
            <a:xfrm>
              <a:off x="576470" y="0"/>
              <a:ext cx="490215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6" name="円形"/>
            <p:cNvSpPr/>
            <p:nvPr/>
          </p:nvSpPr>
          <p:spPr>
            <a:xfrm>
              <a:off x="655978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7" name="円形"/>
            <p:cNvSpPr/>
            <p:nvPr/>
          </p:nvSpPr>
          <p:spPr>
            <a:xfrm>
              <a:off x="1152941" y="0"/>
              <a:ext cx="490215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8" name="円形"/>
            <p:cNvSpPr/>
            <p:nvPr/>
          </p:nvSpPr>
          <p:spPr>
            <a:xfrm>
              <a:off x="1232449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10" name="③microUSBケーブル…"/>
          <p:cNvSpPr txBox="1"/>
          <p:nvPr/>
        </p:nvSpPr>
        <p:spPr>
          <a:xfrm>
            <a:off x="6736477" y="8724886"/>
            <a:ext cx="3237231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③microUSBケーブル</a:t>
            </a:r>
          </a:p>
          <a:p>
            <a:pPr>
              <a:defRPr sz="2500"/>
            </a:pPr>
            <a:r>
              <a:t>110円 @DAISO</a:t>
            </a:r>
          </a:p>
        </p:txBody>
      </p:sp>
      <p:sp>
        <p:nvSpPr>
          <p:cNvPr id="1611" name="① 例）TK-FCM064…"/>
          <p:cNvSpPr txBox="1"/>
          <p:nvPr/>
        </p:nvSpPr>
        <p:spPr>
          <a:xfrm>
            <a:off x="9455995" y="2330149"/>
            <a:ext cx="3059114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① 例）TK-FCM064</a:t>
            </a:r>
          </a:p>
          <a:p>
            <a:pPr>
              <a:defRPr sz="2500"/>
            </a:pPr>
            <a:r>
              <a:t>1,245円 @Amazon</a:t>
            </a:r>
          </a:p>
        </p:txBody>
      </p:sp>
      <p:pic>
        <p:nvPicPr>
          <p:cNvPr id="161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7683" y="3440890"/>
            <a:ext cx="2315738" cy="231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613" name="https://www.amazon.co.jp/dp/B00G9WB1UG/"/>
          <p:cNvSpPr txBox="1"/>
          <p:nvPr/>
        </p:nvSpPr>
        <p:spPr>
          <a:xfrm>
            <a:off x="9046757" y="5845018"/>
            <a:ext cx="3877590" cy="27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/>
            <a:r>
              <a:t>https://www.amazon.co.jp/dp/B00G9WB1UG/</a:t>
            </a:r>
          </a:p>
        </p:txBody>
      </p:sp>
      <p:sp>
        <p:nvSpPr>
          <p:cNvPr id="1614" name="④USB電源…"/>
          <p:cNvSpPr txBox="1"/>
          <p:nvPr/>
        </p:nvSpPr>
        <p:spPr>
          <a:xfrm>
            <a:off x="10084827" y="8724886"/>
            <a:ext cx="2473326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④USB電源</a:t>
            </a:r>
          </a:p>
          <a:p>
            <a:pPr>
              <a:defRPr sz="2500"/>
            </a:pPr>
            <a:r>
              <a:t>110円 @DAISO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2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622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62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62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62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はんだごてよりきけん…"/>
          <p:cNvSpPr txBox="1"/>
          <p:nvPr/>
        </p:nvSpPr>
        <p:spPr>
          <a:xfrm>
            <a:off x="-359244" y="624226"/>
            <a:ext cx="13723289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はんだごてより</a:t>
            </a:r>
            <a:r>
              <a:rPr>
                <a:solidFill>
                  <a:schemeClr val="accent5"/>
                </a:solidFill>
              </a:rPr>
              <a:t>きけん</a:t>
            </a:r>
          </a:p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ニッパー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99" y="4186766"/>
            <a:ext cx="13190198" cy="4571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角丸四角形"/>
          <p:cNvSpPr/>
          <p:nvPr/>
        </p:nvSpPr>
        <p:spPr>
          <a:xfrm>
            <a:off x="7597702" y="8377134"/>
            <a:ext cx="2546648" cy="1263599"/>
          </a:xfrm>
          <a:prstGeom prst="roundRect">
            <a:avLst>
              <a:gd name="adj" fmla="val 19004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ほしじるしはむきに注意"/>
          <p:cNvSpPr txBox="1"/>
          <p:nvPr>
            <p:ph type="title"/>
          </p:nvPr>
        </p:nvSpPr>
        <p:spPr>
          <a:xfrm>
            <a:off x="-571500" y="3926064"/>
            <a:ext cx="11099800" cy="2858570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ほしじるしは</a:t>
            </a:r>
            <a:r>
              <a:rPr>
                <a:solidFill>
                  <a:schemeClr val="accent5"/>
                </a:solidFill>
              </a:rPr>
              <a:t>むき</a:t>
            </a:r>
            <a:r>
              <a:t>に注意</a:t>
            </a:r>
          </a:p>
        </p:txBody>
      </p:sp>
      <p:sp>
        <p:nvSpPr>
          <p:cNvPr id="305" name="星形"/>
          <p:cNvSpPr/>
          <p:nvPr/>
        </p:nvSpPr>
        <p:spPr>
          <a:xfrm>
            <a:off x="354789" y="4526505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6" name="あとは自分でやってみよう！"/>
          <p:cNvSpPr txBox="1"/>
          <p:nvPr/>
        </p:nvSpPr>
        <p:spPr>
          <a:xfrm>
            <a:off x="1492250" y="270933"/>
            <a:ext cx="1002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あとは自分でやってみよう！</a:t>
            </a:r>
          </a:p>
        </p:txBody>
      </p:sp>
      <p:grpSp>
        <p:nvGrpSpPr>
          <p:cNvPr id="311" name="グループ"/>
          <p:cNvGrpSpPr/>
          <p:nvPr/>
        </p:nvGrpSpPr>
        <p:grpSpPr>
          <a:xfrm flipH="1">
            <a:off x="7637515" y="6516509"/>
            <a:ext cx="913607" cy="2957779"/>
            <a:chOff x="0" y="0"/>
            <a:chExt cx="913606" cy="2957777"/>
          </a:xfrm>
        </p:grpSpPr>
        <p:sp>
          <p:nvSpPr>
            <p:cNvPr id="307" name="四角形"/>
            <p:cNvSpPr/>
            <p:nvPr/>
          </p:nvSpPr>
          <p:spPr>
            <a:xfrm>
              <a:off x="261590" y="11840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四角形"/>
            <p:cNvSpPr/>
            <p:nvPr/>
          </p:nvSpPr>
          <p:spPr>
            <a:xfrm>
              <a:off x="559477" y="8665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楕円"/>
            <p:cNvSpPr/>
            <p:nvPr/>
          </p:nvSpPr>
          <p:spPr>
            <a:xfrm>
              <a:off x="0" y="0"/>
              <a:ext cx="913607" cy="110423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四角形"/>
            <p:cNvSpPr/>
            <p:nvPr/>
          </p:nvSpPr>
          <p:spPr>
            <a:xfrm>
              <a:off x="0" y="457200"/>
              <a:ext cx="913607" cy="8636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2" name="LED1:…"/>
          <p:cNvSpPr txBox="1"/>
          <p:nvPr/>
        </p:nvSpPr>
        <p:spPr>
          <a:xfrm>
            <a:off x="8884966" y="6960284"/>
            <a:ext cx="3924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LED1: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ながいあしをうちがわ</a:t>
            </a:r>
          </a:p>
        </p:txBody>
      </p:sp>
      <p:sp>
        <p:nvSpPr>
          <p:cNvPr id="313" name="角丸四角形"/>
          <p:cNvSpPr/>
          <p:nvPr/>
        </p:nvSpPr>
        <p:spPr>
          <a:xfrm>
            <a:off x="2228033" y="6072833"/>
            <a:ext cx="3171627" cy="1625600"/>
          </a:xfrm>
          <a:prstGeom prst="roundRect">
            <a:avLst>
              <a:gd name="adj" fmla="val 19135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16" name="グループ"/>
          <p:cNvGrpSpPr/>
          <p:nvPr/>
        </p:nvGrpSpPr>
        <p:grpSpPr>
          <a:xfrm>
            <a:off x="4205016" y="6271642"/>
            <a:ext cx="482600" cy="590244"/>
            <a:chOff x="0" y="0"/>
            <a:chExt cx="482599" cy="590242"/>
          </a:xfrm>
        </p:grpSpPr>
        <p:sp>
          <p:nvSpPr>
            <p:cNvPr id="314" name="楕円"/>
            <p:cNvSpPr/>
            <p:nvPr/>
          </p:nvSpPr>
          <p:spPr>
            <a:xfrm>
              <a:off x="69301" y="6521"/>
              <a:ext cx="413299" cy="577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四角形"/>
            <p:cNvSpPr/>
            <p:nvPr/>
          </p:nvSpPr>
          <p:spPr>
            <a:xfrm>
              <a:off x="0" y="-1"/>
              <a:ext cx="307101" cy="5902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7" name="IC1:三たんしレギュレーター…"/>
          <p:cNvSpPr txBox="1"/>
          <p:nvPr/>
        </p:nvSpPr>
        <p:spPr>
          <a:xfrm>
            <a:off x="1645966" y="7926469"/>
            <a:ext cx="5448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IC1:三たんしレギュレーター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あしひらき、まるい方が右がわ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ちょっとういてOK！</a:t>
            </a:r>
          </a:p>
        </p:txBody>
      </p:sp>
      <p:grpSp>
        <p:nvGrpSpPr>
          <p:cNvPr id="322" name="グループ"/>
          <p:cNvGrpSpPr/>
          <p:nvPr/>
        </p:nvGrpSpPr>
        <p:grpSpPr>
          <a:xfrm>
            <a:off x="474738" y="6708070"/>
            <a:ext cx="885529" cy="2321718"/>
            <a:chOff x="0" y="0"/>
            <a:chExt cx="885527" cy="2321717"/>
          </a:xfrm>
        </p:grpSpPr>
        <p:sp>
          <p:nvSpPr>
            <p:cNvPr id="318" name="四角形"/>
            <p:cNvSpPr/>
            <p:nvPr/>
          </p:nvSpPr>
          <p:spPr>
            <a:xfrm flipH="1">
              <a:off x="651211" y="54795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四角形"/>
            <p:cNvSpPr/>
            <p:nvPr/>
          </p:nvSpPr>
          <p:spPr>
            <a:xfrm flipH="1">
              <a:off x="384456" y="54795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四角形"/>
            <p:cNvSpPr/>
            <p:nvPr/>
          </p:nvSpPr>
          <p:spPr>
            <a:xfrm flipH="1">
              <a:off x="117700" y="54795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四角形"/>
            <p:cNvSpPr/>
            <p:nvPr/>
          </p:nvSpPr>
          <p:spPr>
            <a:xfrm>
              <a:off x="0" y="0"/>
              <a:ext cx="885528" cy="72032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6" name="グループ"/>
          <p:cNvGrpSpPr/>
          <p:nvPr/>
        </p:nvGrpSpPr>
        <p:grpSpPr>
          <a:xfrm rot="2625046">
            <a:off x="1469431" y="2910190"/>
            <a:ext cx="1436143" cy="318742"/>
            <a:chOff x="0" y="0"/>
            <a:chExt cx="1436141" cy="318740"/>
          </a:xfrm>
        </p:grpSpPr>
        <p:sp>
          <p:nvSpPr>
            <p:cNvPr id="323" name="四角形"/>
            <p:cNvSpPr/>
            <p:nvPr/>
          </p:nvSpPr>
          <p:spPr>
            <a:xfrm>
              <a:off x="111276" y="190500"/>
              <a:ext cx="176809" cy="128241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四角形"/>
            <p:cNvSpPr/>
            <p:nvPr/>
          </p:nvSpPr>
          <p:spPr>
            <a:xfrm>
              <a:off x="889000" y="139427"/>
              <a:ext cx="547142" cy="56952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四角形"/>
            <p:cNvSpPr/>
            <p:nvPr/>
          </p:nvSpPr>
          <p:spPr>
            <a:xfrm>
              <a:off x="0" y="0"/>
              <a:ext cx="913607" cy="21480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0" name="グループ"/>
          <p:cNvGrpSpPr/>
          <p:nvPr/>
        </p:nvGrpSpPr>
        <p:grpSpPr>
          <a:xfrm>
            <a:off x="745531" y="1364661"/>
            <a:ext cx="547143" cy="1107328"/>
            <a:chOff x="0" y="0"/>
            <a:chExt cx="547141" cy="1107326"/>
          </a:xfrm>
        </p:grpSpPr>
        <p:sp>
          <p:nvSpPr>
            <p:cNvPr id="327" name="四角形"/>
            <p:cNvSpPr/>
            <p:nvPr/>
          </p:nvSpPr>
          <p:spPr>
            <a:xfrm rot="16200000">
              <a:off x="-139700" y="805279"/>
              <a:ext cx="547142" cy="5695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四角形"/>
            <p:cNvSpPr/>
            <p:nvPr/>
          </p:nvSpPr>
          <p:spPr>
            <a:xfrm rot="16200000">
              <a:off x="114300" y="805279"/>
              <a:ext cx="547142" cy="5695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四角形"/>
            <p:cNvSpPr/>
            <p:nvPr/>
          </p:nvSpPr>
          <p:spPr>
            <a:xfrm>
              <a:off x="0" y="0"/>
              <a:ext cx="547142" cy="669181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1" name="1.さしこんで"/>
          <p:cNvSpPr txBox="1"/>
          <p:nvPr/>
        </p:nvSpPr>
        <p:spPr>
          <a:xfrm>
            <a:off x="2179366" y="3684037"/>
            <a:ext cx="23461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1.さしこんで</a:t>
            </a:r>
          </a:p>
        </p:txBody>
      </p:sp>
      <p:sp>
        <p:nvSpPr>
          <p:cNvPr id="332" name="CN1:microUSBコネクター"/>
          <p:cNvSpPr txBox="1"/>
          <p:nvPr/>
        </p:nvSpPr>
        <p:spPr>
          <a:xfrm>
            <a:off x="1561274" y="1432552"/>
            <a:ext cx="498005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CN1:microUSBコネクター</a:t>
            </a:r>
          </a:p>
        </p:txBody>
      </p:sp>
      <p:sp>
        <p:nvSpPr>
          <p:cNvPr id="333" name="2.まげて"/>
          <p:cNvSpPr txBox="1"/>
          <p:nvPr/>
        </p:nvSpPr>
        <p:spPr>
          <a:xfrm>
            <a:off x="6237427" y="3677779"/>
            <a:ext cx="166687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2.まげて</a:t>
            </a:r>
          </a:p>
        </p:txBody>
      </p:sp>
      <p:sp>
        <p:nvSpPr>
          <p:cNvPr id="334" name="3.ひっくりかえして…"/>
          <p:cNvSpPr txBox="1"/>
          <p:nvPr/>
        </p:nvSpPr>
        <p:spPr>
          <a:xfrm>
            <a:off x="8625027" y="3709529"/>
            <a:ext cx="356806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3.ひっくりかえして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4かしょはんだづけ</a:t>
            </a:r>
          </a:p>
        </p:txBody>
      </p:sp>
      <p:sp>
        <p:nvSpPr>
          <p:cNvPr id="335" name="四角形"/>
          <p:cNvSpPr/>
          <p:nvPr/>
        </p:nvSpPr>
        <p:spPr>
          <a:xfrm>
            <a:off x="1384300" y="3313462"/>
            <a:ext cx="3171627" cy="11727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6" name="四角形"/>
          <p:cNvSpPr/>
          <p:nvPr/>
        </p:nvSpPr>
        <p:spPr>
          <a:xfrm>
            <a:off x="5154140" y="3278490"/>
            <a:ext cx="176809" cy="12824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41" name="グループ"/>
          <p:cNvGrpSpPr/>
          <p:nvPr/>
        </p:nvGrpSpPr>
        <p:grpSpPr>
          <a:xfrm>
            <a:off x="4957732" y="3087990"/>
            <a:ext cx="3171627" cy="418995"/>
            <a:chOff x="0" y="0"/>
            <a:chExt cx="3171626" cy="418993"/>
          </a:xfrm>
        </p:grpSpPr>
        <p:sp>
          <p:nvSpPr>
            <p:cNvPr id="337" name="四角形"/>
            <p:cNvSpPr/>
            <p:nvPr/>
          </p:nvSpPr>
          <p:spPr>
            <a:xfrm>
              <a:off x="974131" y="130001"/>
              <a:ext cx="180331" cy="663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四角形"/>
            <p:cNvSpPr/>
            <p:nvPr/>
          </p:nvSpPr>
          <p:spPr>
            <a:xfrm>
              <a:off x="85131" y="0"/>
              <a:ext cx="913607" cy="21480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四角形"/>
            <p:cNvSpPr/>
            <p:nvPr/>
          </p:nvSpPr>
          <p:spPr>
            <a:xfrm rot="16200000">
              <a:off x="1021760" y="247472"/>
              <a:ext cx="269769" cy="7327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四角形"/>
            <p:cNvSpPr/>
            <p:nvPr/>
          </p:nvSpPr>
          <p:spPr>
            <a:xfrm>
              <a:off x="0" y="225471"/>
              <a:ext cx="3171627" cy="117277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6" name="グループ"/>
          <p:cNvGrpSpPr/>
          <p:nvPr/>
        </p:nvGrpSpPr>
        <p:grpSpPr>
          <a:xfrm flipH="1" rot="10800000">
            <a:off x="8613602" y="3240390"/>
            <a:ext cx="3171628" cy="418995"/>
            <a:chOff x="0" y="0"/>
            <a:chExt cx="3171626" cy="418993"/>
          </a:xfrm>
        </p:grpSpPr>
        <p:sp>
          <p:nvSpPr>
            <p:cNvPr id="342" name="四角形"/>
            <p:cNvSpPr/>
            <p:nvPr/>
          </p:nvSpPr>
          <p:spPr>
            <a:xfrm>
              <a:off x="974131" y="130001"/>
              <a:ext cx="180331" cy="663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四角形"/>
            <p:cNvSpPr/>
            <p:nvPr/>
          </p:nvSpPr>
          <p:spPr>
            <a:xfrm>
              <a:off x="85131" y="0"/>
              <a:ext cx="913607" cy="21480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 rot="16200000">
              <a:off x="1021760" y="247472"/>
              <a:ext cx="269769" cy="7327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四角形"/>
            <p:cNvSpPr/>
            <p:nvPr/>
          </p:nvSpPr>
          <p:spPr>
            <a:xfrm>
              <a:off x="0" y="225471"/>
              <a:ext cx="3171627" cy="117277"/>
            </a:xfrm>
            <a:prstGeom prst="rect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7" name="三角形"/>
          <p:cNvSpPr/>
          <p:nvPr/>
        </p:nvSpPr>
        <p:spPr>
          <a:xfrm>
            <a:off x="8826500" y="3195240"/>
            <a:ext cx="277962" cy="12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8" name="三角形"/>
          <p:cNvSpPr/>
          <p:nvPr/>
        </p:nvSpPr>
        <p:spPr>
          <a:xfrm>
            <a:off x="9652000" y="3195240"/>
            <a:ext cx="277962" cy="12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9" name="2かしょずつ"/>
          <p:cNvSpPr txBox="1"/>
          <p:nvPr/>
        </p:nvSpPr>
        <p:spPr>
          <a:xfrm>
            <a:off x="9265297" y="1850963"/>
            <a:ext cx="22875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2かしょずつ</a:t>
            </a:r>
          </a:p>
        </p:txBody>
      </p:sp>
      <p:sp>
        <p:nvSpPr>
          <p:cNvPr id="350" name="矢印"/>
          <p:cNvSpPr/>
          <p:nvPr/>
        </p:nvSpPr>
        <p:spPr>
          <a:xfrm rot="7063123">
            <a:off x="8872998" y="2559791"/>
            <a:ext cx="584965" cy="442125"/>
          </a:xfrm>
          <a:prstGeom prst="rightArrow">
            <a:avLst>
              <a:gd name="adj1" fmla="val 32000"/>
              <a:gd name="adj2" fmla="val 8467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1" name="矢印"/>
          <p:cNvSpPr/>
          <p:nvPr/>
        </p:nvSpPr>
        <p:spPr>
          <a:xfrm rot="7063123">
            <a:off x="9673098" y="2559791"/>
            <a:ext cx="584965" cy="442125"/>
          </a:xfrm>
          <a:prstGeom prst="rightArrow">
            <a:avLst>
              <a:gd name="adj1" fmla="val 32000"/>
              <a:gd name="adj2" fmla="val 8467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57" name="グループ"/>
          <p:cNvGrpSpPr/>
          <p:nvPr/>
        </p:nvGrpSpPr>
        <p:grpSpPr>
          <a:xfrm rot="16200000">
            <a:off x="5380626" y="6644333"/>
            <a:ext cx="1335280" cy="482600"/>
            <a:chOff x="0" y="0"/>
            <a:chExt cx="1335279" cy="482599"/>
          </a:xfrm>
        </p:grpSpPr>
        <p:sp>
          <p:nvSpPr>
            <p:cNvPr id="352" name="四角形"/>
            <p:cNvSpPr/>
            <p:nvPr/>
          </p:nvSpPr>
          <p:spPr>
            <a:xfrm rot="5400000">
              <a:off x="736486" y="-5679"/>
              <a:ext cx="482601" cy="49395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四角形"/>
            <p:cNvSpPr/>
            <p:nvPr/>
          </p:nvSpPr>
          <p:spPr>
            <a:xfrm rot="16500000">
              <a:off x="374978" y="-308312"/>
              <a:ext cx="51874" cy="78901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四角形"/>
            <p:cNvSpPr/>
            <p:nvPr/>
          </p:nvSpPr>
          <p:spPr>
            <a:xfrm rot="5400000">
              <a:off x="374978" y="-153207"/>
              <a:ext cx="51874" cy="78901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四角形"/>
            <p:cNvSpPr/>
            <p:nvPr/>
          </p:nvSpPr>
          <p:spPr>
            <a:xfrm rot="5100000">
              <a:off x="369329" y="-3752"/>
              <a:ext cx="51874" cy="78901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楕円"/>
            <p:cNvSpPr/>
            <p:nvPr/>
          </p:nvSpPr>
          <p:spPr>
            <a:xfrm rot="5400000">
              <a:off x="986687" y="134008"/>
              <a:ext cx="482601" cy="21458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角丸四角形"/>
          <p:cNvSpPr/>
          <p:nvPr/>
        </p:nvSpPr>
        <p:spPr>
          <a:xfrm>
            <a:off x="5527908" y="8025553"/>
            <a:ext cx="2598143" cy="1352885"/>
          </a:xfrm>
          <a:prstGeom prst="roundRect">
            <a:avLst>
              <a:gd name="adj" fmla="val 185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0" name="はんだがよことつながってない？…"/>
          <p:cNvSpPr txBox="1"/>
          <p:nvPr/>
        </p:nvSpPr>
        <p:spPr>
          <a:xfrm>
            <a:off x="513887" y="3754178"/>
            <a:ext cx="12346054" cy="399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59555" indent="-959555" algn="l" defTabSz="397256">
              <a:buSzPct val="100000"/>
              <a:buAutoNum type="arabicPeriod" startAt="1"/>
              <a:defRPr sz="54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はんだがよことつながってない？</a:t>
            </a:r>
          </a:p>
          <a:p>
            <a:pPr algn="l" defTabSz="397256">
              <a:defRPr sz="54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algn="l" defTabSz="397256">
              <a:defRPr sz="54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959555" indent="-959555" algn="l" defTabSz="397256">
              <a:buSzPct val="100000"/>
              <a:buAutoNum type="arabicPeriod" startAt="2"/>
              <a:defRPr sz="54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はんだしわすれない？</a:t>
            </a:r>
          </a:p>
        </p:txBody>
      </p:sp>
      <p:sp>
        <p:nvSpPr>
          <p:cNvPr id="361" name="角丸四角形"/>
          <p:cNvSpPr/>
          <p:nvPr/>
        </p:nvSpPr>
        <p:spPr>
          <a:xfrm>
            <a:off x="3038997" y="4914782"/>
            <a:ext cx="2598143" cy="1352885"/>
          </a:xfrm>
          <a:prstGeom prst="roundRect">
            <a:avLst>
              <a:gd name="adj" fmla="val 1858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2" name="チェックするポイント"/>
          <p:cNvSpPr txBox="1"/>
          <p:nvPr>
            <p:ph type="title"/>
          </p:nvPr>
        </p:nvSpPr>
        <p:spPr>
          <a:xfrm>
            <a:off x="132159" y="444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チェックするポイント</a:t>
            </a:r>
          </a:p>
        </p:txBody>
      </p:sp>
      <p:sp>
        <p:nvSpPr>
          <p:cNvPr id="363" name="楕円"/>
          <p:cNvSpPr/>
          <p:nvPr/>
        </p:nvSpPr>
        <p:spPr>
          <a:xfrm>
            <a:off x="3441700" y="5207000"/>
            <a:ext cx="764283" cy="7684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4" name="楕円"/>
          <p:cNvSpPr/>
          <p:nvPr/>
        </p:nvSpPr>
        <p:spPr>
          <a:xfrm>
            <a:off x="4559300" y="5207000"/>
            <a:ext cx="764283" cy="7684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69" name="グループ"/>
          <p:cNvGrpSpPr/>
          <p:nvPr/>
        </p:nvGrpSpPr>
        <p:grpSpPr>
          <a:xfrm>
            <a:off x="8080609" y="4914782"/>
            <a:ext cx="2598143" cy="1352885"/>
            <a:chOff x="0" y="0"/>
            <a:chExt cx="2598142" cy="1352883"/>
          </a:xfrm>
        </p:grpSpPr>
        <p:sp>
          <p:nvSpPr>
            <p:cNvPr id="365" name="角丸四角形"/>
            <p:cNvSpPr/>
            <p:nvPr/>
          </p:nvSpPr>
          <p:spPr>
            <a:xfrm>
              <a:off x="0" y="0"/>
              <a:ext cx="2598143" cy="1352884"/>
            </a:xfrm>
            <a:prstGeom prst="roundRect">
              <a:avLst>
                <a:gd name="adj" fmla="val 18586"/>
              </a:avLst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円形"/>
            <p:cNvSpPr/>
            <p:nvPr/>
          </p:nvSpPr>
          <p:spPr>
            <a:xfrm>
              <a:off x="339491" y="130727"/>
              <a:ext cx="950159" cy="955340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円形"/>
            <p:cNvSpPr/>
            <p:nvPr/>
          </p:nvSpPr>
          <p:spPr>
            <a:xfrm>
              <a:off x="1271215" y="130727"/>
              <a:ext cx="950159" cy="955340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楕円"/>
            <p:cNvSpPr/>
            <p:nvPr/>
          </p:nvSpPr>
          <p:spPr>
            <a:xfrm rot="21600000">
              <a:off x="823991" y="274256"/>
              <a:ext cx="950160" cy="668281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0" name="楕円"/>
          <p:cNvSpPr/>
          <p:nvPr/>
        </p:nvSpPr>
        <p:spPr>
          <a:xfrm>
            <a:off x="6444838" y="8317770"/>
            <a:ext cx="764283" cy="76845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楕円"/>
          <p:cNvSpPr/>
          <p:nvPr/>
        </p:nvSpPr>
        <p:spPr>
          <a:xfrm>
            <a:off x="6571839" y="8444770"/>
            <a:ext cx="511660" cy="5144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2" name="線"/>
          <p:cNvSpPr/>
          <p:nvPr/>
        </p:nvSpPr>
        <p:spPr>
          <a:xfrm flipV="1">
            <a:off x="6729963" y="8092395"/>
            <a:ext cx="490352" cy="869008"/>
          </a:xfrm>
          <a:prstGeom prst="line">
            <a:avLst/>
          </a:prstGeom>
          <a:ln w="762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OK"/>
          <p:cNvSpPr txBox="1"/>
          <p:nvPr/>
        </p:nvSpPr>
        <p:spPr>
          <a:xfrm>
            <a:off x="5676900" y="5531285"/>
            <a:ext cx="1478426" cy="109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90727">
              <a:defRPr sz="6719">
                <a:solidFill>
                  <a:srgbClr val="53585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4" name="NG"/>
          <p:cNvSpPr txBox="1"/>
          <p:nvPr/>
        </p:nvSpPr>
        <p:spPr>
          <a:xfrm>
            <a:off x="10845800" y="5531285"/>
            <a:ext cx="1478426" cy="109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96570">
              <a:defRPr sz="6800">
                <a:solidFill>
                  <a:srgbClr val="53585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552450"/>
            <a:ext cx="8953500" cy="54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378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6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87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980"/>
          <a:stretch>
            <a:fillRect/>
          </a:stretch>
        </p:blipFill>
        <p:spPr>
          <a:xfrm>
            <a:off x="3216135" y="5330593"/>
            <a:ext cx="3261465" cy="1622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福野泰介 / ふくのたいすけ…"/>
          <p:cNvSpPr txBox="1"/>
          <p:nvPr/>
        </p:nvSpPr>
        <p:spPr>
          <a:xfrm>
            <a:off x="3010862" y="1081821"/>
            <a:ext cx="5510859" cy="2882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未来戦略アドバイザー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デジタル庁オープンデータ伝道師</a:t>
            </a:r>
          </a:p>
          <a:p>
            <a:pPr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開発者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35966" y="8171657"/>
            <a:ext cx="1189714" cy="79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27948" y="8318522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0124" y="8069773"/>
            <a:ext cx="2227699" cy="858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34680" y="7449621"/>
            <a:ext cx="4070120" cy="2135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797178" y="4171486"/>
            <a:ext cx="2511479" cy="2135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0741" y="5055721"/>
            <a:ext cx="4123409" cy="2509138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7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9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0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98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9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3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401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2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2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07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08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409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53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15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41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20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16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7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5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421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2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29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426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7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1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3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8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39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40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41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42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43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grpSp>
        <p:nvGrpSpPr>
          <p:cNvPr id="44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44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0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60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71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6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0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72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5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80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77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8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4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85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86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8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89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90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94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9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5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1111250"/>
            <a:ext cx="8953500" cy="54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99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6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0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6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17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1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9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2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23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24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25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29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2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36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9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2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51" y="687140"/>
            <a:ext cx="5679079" cy="8379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6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4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8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9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50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51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5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5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6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76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79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8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1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2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89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2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6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97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01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02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6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2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0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14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7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8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9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20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21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2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6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8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29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30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34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31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5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38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0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1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46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47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799" y="642391"/>
            <a:ext cx="12005202" cy="679241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いろんなプログラミング言語があるよ"/>
          <p:cNvSpPr txBox="1"/>
          <p:nvPr>
            <p:ph type="title"/>
          </p:nvPr>
        </p:nvSpPr>
        <p:spPr>
          <a:xfrm>
            <a:off x="132159" y="7539102"/>
            <a:ext cx="12740482" cy="2951099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いろんなプログラミング言語があるよ</a:t>
            </a:r>
          </a:p>
        </p:txBody>
      </p:sp>
      <p:sp>
        <p:nvSpPr>
          <p:cNvPr id="267" name="https://fukuno.jig.jp/3161"/>
          <p:cNvSpPr txBox="1"/>
          <p:nvPr/>
        </p:nvSpPr>
        <p:spPr>
          <a:xfrm>
            <a:off x="4400232" y="7661275"/>
            <a:ext cx="4204336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https://fukuno.jig.jp/3161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716" y="1327150"/>
            <a:ext cx="3579368" cy="3504407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5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grpSp>
        <p:nvGrpSpPr>
          <p:cNvPr id="661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8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59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716" y="1327150"/>
            <a:ext cx="3579368" cy="3504407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１秒に1億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1億回</a:t>
            </a:r>
            <a:r>
              <a:t>！</a:t>
            </a:r>
          </a:p>
        </p:txBody>
      </p:sp>
      <p:sp>
        <p:nvSpPr>
          <p:cNvPr id="66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grpSp>
        <p:nvGrpSpPr>
          <p:cNvPr id="669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66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7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1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 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17万台分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1200万台分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44億台分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7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673" name="(C)Apple"/>
          <p:cNvSpPr txBox="1"/>
          <p:nvPr/>
        </p:nvSpPr>
        <p:spPr>
          <a:xfrm>
            <a:off x="4214275" y="2886914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74" name="(C)NVIDIA"/>
          <p:cNvSpPr txBox="1"/>
          <p:nvPr/>
        </p:nvSpPr>
        <p:spPr>
          <a:xfrm>
            <a:off x="7242777" y="2886914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7416" y="766144"/>
            <a:ext cx="2940629" cy="1622248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(C)RIKEN"/>
          <p:cNvSpPr txBox="1"/>
          <p:nvPr/>
        </p:nvSpPr>
        <p:spPr>
          <a:xfrm>
            <a:off x="10660571" y="2925628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6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4640" y="501870"/>
            <a:ext cx="2391684" cy="2150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829" y="543923"/>
            <a:ext cx="1747522" cy="2150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050" y="1051076"/>
            <a:ext cx="2535515" cy="1542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8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8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9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90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96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9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7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98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99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0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01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5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6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7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08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711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12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16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13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1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23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724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733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3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37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41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2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43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4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4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4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50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752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5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5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64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6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76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86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78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94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0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6100" y="1580342"/>
            <a:ext cx="6561050" cy="3992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1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1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822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8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28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32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82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835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83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4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4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5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84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8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85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5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57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85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33" y="5052409"/>
            <a:ext cx="4094032" cy="2491263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67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97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0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7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7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8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8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93" name="接続の線"/>
          <p:cNvCxnSpPr>
            <a:stCxn id="891" idx="0"/>
            <a:endCxn id="89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9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33" y="5052409"/>
            <a:ext cx="4094032" cy="2491263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0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42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1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1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1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2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2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34" name="接続の線"/>
          <p:cNvCxnSpPr>
            <a:stCxn id="932" idx="0"/>
            <a:endCxn id="93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35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3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39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533" y="3940738"/>
            <a:ext cx="4094032" cy="2491262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51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2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53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55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6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7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58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96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5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69" name="接続の線"/>
          <p:cNvCxnSpPr>
            <a:stCxn id="967" idx="0"/>
            <a:endCxn id="970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70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9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7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8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7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8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8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8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8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8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8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716" y="1327150"/>
            <a:ext cx="3579368" cy="3504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6153" y="19050"/>
            <a:ext cx="10767347" cy="6928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49" y="3329764"/>
            <a:ext cx="3232990" cy="625873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Apple社の最初の製品…"/>
          <p:cNvSpPr txBox="1"/>
          <p:nvPr/>
        </p:nvSpPr>
        <p:spPr>
          <a:xfrm>
            <a:off x="4065625" y="7442200"/>
            <a:ext cx="8277150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Apple社の最初の製品</a:t>
            </a:r>
          </a:p>
          <a:p>
            <a:pPr/>
            <a:r>
              <a:t>自分で組み立てるパソコン「Apple 1」</a:t>
            </a:r>
          </a:p>
          <a:p>
            <a:pPr/>
            <a:r>
              <a:t>・・と、ほぼ同じ！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994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95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98" name="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センサーをつなごう</a:t>
            </a:r>
          </a:p>
        </p:txBody>
      </p:sp>
      <p:pic>
        <p:nvPicPr>
          <p:cNvPr id="9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007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001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2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3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5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13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008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9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0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1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2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4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015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016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017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01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019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020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021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1026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36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32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3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4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5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4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44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33" y="5032938"/>
            <a:ext cx="4094032" cy="2491262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sp>
        <p:nvSpPr>
          <p:cNvPr id="1048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0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105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5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57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8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9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3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9133" y="5032938"/>
            <a:ext cx="4094032" cy="2491262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1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6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107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76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7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8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7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0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0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9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8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9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99" name="接続の線"/>
          <p:cNvCxnSpPr>
            <a:stCxn id="1097" idx="0"/>
            <a:endCxn id="110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100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02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103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104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1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4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115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1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8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122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11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1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83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135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139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13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4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152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1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58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60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61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62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63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6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7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68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69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72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74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75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76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77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1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82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1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8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94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9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97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201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9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02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203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205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2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2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216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217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8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222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21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2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はんだづけしよう！"/>
          <p:cNvSpPr txBox="1"/>
          <p:nvPr>
            <p:ph type="title"/>
          </p:nvPr>
        </p:nvSpPr>
        <p:spPr>
          <a:xfrm>
            <a:off x="132159" y="372069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はんだづけしよう！</a:t>
            </a:r>
          </a:p>
        </p:txBody>
      </p:sp>
      <p:pic>
        <p:nvPicPr>
          <p:cNvPr id="2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" y="3302000"/>
            <a:ext cx="12990850" cy="523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234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2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237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238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239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240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243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244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245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46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7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8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9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0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251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252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6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253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4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5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57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262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63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64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5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66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7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68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9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270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1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72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3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7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274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78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81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282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3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86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93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290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1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2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9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0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30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30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311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3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1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318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31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321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322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23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324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5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326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7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328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9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330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1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32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36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3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33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340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4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342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44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48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3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4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350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